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DB913"/>
    <a:srgbClr val="362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030" autoAdjust="0"/>
    <p:restoredTop sz="94014" autoAdjust="0"/>
  </p:normalViewPr>
  <p:slideViewPr>
    <p:cSldViewPr>
      <p:cViewPr varScale="1">
        <p:scale>
          <a:sx n="79" d="100"/>
          <a:sy n="79" d="100"/>
        </p:scale>
        <p:origin x="380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8T13:42:44.5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8T13:45:20.5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323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58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23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161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01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2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2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263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5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66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767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1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90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133603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1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01F54-A1EF-4138-A205-283D6699CDCD}" type="datetimeFigureOut">
              <a:rPr lang="en-CA" smtClean="0"/>
              <a:t>19/06/2025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1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086E-FD93-4894-87B5-1A4283D8273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78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899592"/>
          </a:xfrm>
          <a:solidFill>
            <a:schemeClr val="bg1">
              <a:lumMod val="50000"/>
              <a:alpha val="25000"/>
            </a:schemeClr>
          </a:solidFill>
        </p:spPr>
        <p:txBody>
          <a:bodyPr>
            <a:noAutofit/>
          </a:bodyPr>
          <a:lstStyle/>
          <a:p>
            <a:r>
              <a:rPr lang="en-CA" sz="2400" b="1" dirty="0"/>
              <a:t>PRACTICE ALERT </a:t>
            </a:r>
            <a:br>
              <a:rPr lang="en-CA" sz="2400" b="1" dirty="0"/>
            </a:br>
            <a:r>
              <a:rPr lang="en-CA" sz="2400" b="1" dirty="0"/>
              <a:t> CSF – Sample Collection and Laboratory Testing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721" y="968887"/>
            <a:ext cx="6635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/>
              <a:t>Cerebrospinal Fluid (CSF) samples are collected by the physician using a lumbar puncture </a:t>
            </a:r>
            <a:endParaRPr lang="en-CA" sz="1200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noFill/>
          <a:ln w="57150">
            <a:solidFill>
              <a:srgbClr val="3627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9989" y="6697423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  <a:latin typeface="+mj-lt"/>
              </a:rPr>
              <a:t>Key Points to Remember: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5101" y="7097533"/>
            <a:ext cx="6750517" cy="11402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The laboratory will </a:t>
            </a:r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always 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process CSF specimens based on the tube number, </a:t>
            </a:r>
            <a:r>
              <a:rPr lang="en-CA" sz="140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 the Meditech label numbers or handwritten numbers on the tubes.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To ensure all tests are ordered a copy of the physician order page should accompany the samples.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3649" y="8363770"/>
            <a:ext cx="5175884" cy="523936"/>
          </a:xfrm>
          <a:prstGeom prst="rect">
            <a:avLst/>
          </a:prstGeom>
          <a:gradFill>
            <a:gsLst>
              <a:gs pos="0">
                <a:srgbClr val="FDB913"/>
              </a:gs>
              <a:gs pos="100000">
                <a:schemeClr val="bg1"/>
              </a:gs>
            </a:gsLst>
          </a:gradFill>
          <a:ln>
            <a:solidFill>
              <a:srgbClr val="FDB91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400" b="1" i="1" dirty="0"/>
              <a:t>For more information, please contact Tracy Kichinko </a:t>
            </a:r>
            <a:r>
              <a:rPr lang="en-CA" sz="1400" b="1" i="1" dirty="0" err="1"/>
              <a:t>ext</a:t>
            </a:r>
            <a:r>
              <a:rPr lang="en-CA" sz="1400" b="1" i="1" dirty="0"/>
              <a:t> 2476</a:t>
            </a:r>
          </a:p>
          <a:p>
            <a:r>
              <a:rPr lang="en-CA" sz="1400" b="1" i="1" dirty="0"/>
              <a:t>Dr. Tom Szakacs &amp; Dr. Kathy Chorneyko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C708C7-7097-EB0C-3A07-D8FA03DFE819}"/>
              </a:ext>
            </a:extLst>
          </p:cNvPr>
          <p:cNvSpPr txBox="1"/>
          <p:nvPr/>
        </p:nvSpPr>
        <p:spPr>
          <a:xfrm>
            <a:off x="35101" y="1322285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Sample Collection  </a:t>
            </a:r>
            <a:endParaRPr lang="en-CA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1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28" y="8604448"/>
            <a:ext cx="1199212" cy="347771"/>
          </a:xfrm>
          <a:prstGeom prst="rect">
            <a:avLst/>
          </a:prstGeom>
        </p:spPr>
      </p:pic>
      <p:sp>
        <p:nvSpPr>
          <p:cNvPr id="12" name="Rounded Rectangle 13">
            <a:extLst>
              <a:ext uri="{FF2B5EF4-FFF2-40B4-BE49-F238E27FC236}">
                <a16:creationId xmlns:a16="http://schemas.microsoft.com/office/drawing/2014/main" id="{4906FB73-A3A5-57F0-5E41-96F6B29E4A5D}"/>
              </a:ext>
            </a:extLst>
          </p:cNvPr>
          <p:cNvSpPr/>
          <p:nvPr/>
        </p:nvSpPr>
        <p:spPr>
          <a:xfrm>
            <a:off x="35101" y="1733742"/>
            <a:ext cx="6750517" cy="107332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There are four tubes provided for the collection of CSF samples.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The etched numbers on the tubes must reflect the order of draw of the CSF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A minimum volume of 1 mL should be collected into each sterile, sequentially labelled tube (starting with tube #1 and ending with tube #4).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855BB6D-C4F0-73EE-E567-375AC5DA1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752" y="3480326"/>
            <a:ext cx="2960328" cy="30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6C03DE8-F68A-BA18-F95D-B525E1CBC41E}"/>
              </a:ext>
            </a:extLst>
          </p:cNvPr>
          <p:cNvSpPr txBox="1"/>
          <p:nvPr/>
        </p:nvSpPr>
        <p:spPr>
          <a:xfrm>
            <a:off x="0" y="2859307"/>
            <a:ext cx="6858000" cy="400110"/>
          </a:xfrm>
          <a:prstGeom prst="rect">
            <a:avLst/>
          </a:prstGeom>
          <a:solidFill>
            <a:srgbClr val="3627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Laboratory Standard of Practice – Testing Protocol  </a:t>
            </a:r>
            <a:endParaRPr lang="en-CA" sz="2000" b="1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FED800A-9794-FE83-EA00-DB7D82A6E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102893"/>
              </p:ext>
            </p:extLst>
          </p:nvPr>
        </p:nvGraphicFramePr>
        <p:xfrm>
          <a:off x="111747" y="3576014"/>
          <a:ext cx="3317253" cy="2930209"/>
        </p:xfrm>
        <a:graphic>
          <a:graphicData uri="http://schemas.openxmlformats.org/drawingml/2006/table">
            <a:tbl>
              <a:tblPr firstRow="1" firstCol="1" bandRow="1"/>
              <a:tblGrid>
                <a:gridCol w="1235496">
                  <a:extLst>
                    <a:ext uri="{9D8B030D-6E8A-4147-A177-3AD203B41FA5}">
                      <a16:colId xmlns:a16="http://schemas.microsoft.com/office/drawing/2014/main" val="2910399944"/>
                    </a:ext>
                  </a:extLst>
                </a:gridCol>
                <a:gridCol w="2081757">
                  <a:extLst>
                    <a:ext uri="{9D8B030D-6E8A-4147-A177-3AD203B41FA5}">
                      <a16:colId xmlns:a16="http://schemas.microsoft.com/office/drawing/2014/main" val="1573067980"/>
                    </a:ext>
                  </a:extLst>
                </a:gridCol>
              </a:tblGrid>
              <a:tr h="36376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Tubes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Received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kern="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Distribution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371299"/>
                  </a:ext>
                </a:extLst>
              </a:tr>
              <a:tr h="7400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b="1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b="1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Tubes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1 – Chemistry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2 – Cytology /Hold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3 – Microbiology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4 – Hematology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2461988"/>
                  </a:ext>
                </a:extLst>
              </a:tr>
              <a:tr h="55189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Tubes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1 – Chemistry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2 – Microbiology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3 – Hematology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70258"/>
                  </a:ext>
                </a:extLst>
              </a:tr>
              <a:tr h="36376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2 Tubes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1 – Microbiology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Tube # 2 – Chemistry/ Hematology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467707"/>
                  </a:ext>
                </a:extLst>
              </a:tr>
              <a:tr h="59586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Tube</a:t>
                      </a:r>
                      <a:endParaRPr lang="en-CA" sz="1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 for culture then to Integrated Laboratory for further testing.</a:t>
                      </a:r>
                      <a:endParaRPr lang="en-CA" sz="1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8377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36" name="Ink 1035">
                <a:extLst>
                  <a:ext uri="{FF2B5EF4-FFF2-40B4-BE49-F238E27FC236}">
                    <a16:creationId xmlns:a16="http://schemas.microsoft.com/office/drawing/2014/main" id="{8A0893B5-64CA-21AD-1043-CF6EFBC3CF15}"/>
                  </a:ext>
                </a:extLst>
              </p14:cNvPr>
              <p14:cNvContentPartPr/>
              <p14:nvPr/>
            </p14:nvContentPartPr>
            <p14:xfrm>
              <a:off x="-3450768" y="938256"/>
              <a:ext cx="360" cy="360"/>
            </p14:xfrm>
          </p:contentPart>
        </mc:Choice>
        <mc:Fallback xmlns="">
          <p:pic>
            <p:nvPicPr>
              <p:cNvPr id="1036" name="Ink 1035">
                <a:extLst>
                  <a:ext uri="{FF2B5EF4-FFF2-40B4-BE49-F238E27FC236}">
                    <a16:creationId xmlns:a16="http://schemas.microsoft.com/office/drawing/2014/main" id="{8A0893B5-64CA-21AD-1043-CF6EFBC3CF1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3456888" y="932136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51" name="Ink 1050">
                <a:extLst>
                  <a:ext uri="{FF2B5EF4-FFF2-40B4-BE49-F238E27FC236}">
                    <a16:creationId xmlns:a16="http://schemas.microsoft.com/office/drawing/2014/main" id="{DB437F1A-746A-4823-3CF4-23A2F128B33E}"/>
                  </a:ext>
                </a:extLst>
              </p14:cNvPr>
              <p14:cNvContentPartPr/>
              <p14:nvPr/>
            </p14:nvContentPartPr>
            <p14:xfrm>
              <a:off x="-1780344" y="2108616"/>
              <a:ext cx="360" cy="360"/>
            </p14:xfrm>
          </p:contentPart>
        </mc:Choice>
        <mc:Fallback xmlns="">
          <p:pic>
            <p:nvPicPr>
              <p:cNvPr id="1051" name="Ink 1050">
                <a:extLst>
                  <a:ext uri="{FF2B5EF4-FFF2-40B4-BE49-F238E27FC236}">
                    <a16:creationId xmlns:a16="http://schemas.microsoft.com/office/drawing/2014/main" id="{DB437F1A-746A-4823-3CF4-23A2F128B33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786464" y="2102496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7D448244-D443-BEAC-C3E5-30A712972169}"/>
              </a:ext>
            </a:extLst>
          </p:cNvPr>
          <p:cNvSpPr/>
          <p:nvPr/>
        </p:nvSpPr>
        <p:spPr>
          <a:xfrm>
            <a:off x="3933056" y="4274897"/>
            <a:ext cx="502345" cy="5023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4069027-EC3C-D5D3-D191-0C48D3EB0002}"/>
              </a:ext>
            </a:extLst>
          </p:cNvPr>
          <p:cNvSpPr/>
          <p:nvPr/>
        </p:nvSpPr>
        <p:spPr>
          <a:xfrm>
            <a:off x="4577705" y="4274897"/>
            <a:ext cx="502345" cy="5023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A66F16-2309-1AB7-3B93-41769CCAB6ED}"/>
              </a:ext>
            </a:extLst>
          </p:cNvPr>
          <p:cNvSpPr/>
          <p:nvPr/>
        </p:nvSpPr>
        <p:spPr>
          <a:xfrm>
            <a:off x="5272898" y="4236657"/>
            <a:ext cx="502345" cy="5023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57E90D6-F1C3-73B4-0AB0-A7BB6BC1BECF}"/>
              </a:ext>
            </a:extLst>
          </p:cNvPr>
          <p:cNvSpPr/>
          <p:nvPr/>
        </p:nvSpPr>
        <p:spPr>
          <a:xfrm>
            <a:off x="6109477" y="4236657"/>
            <a:ext cx="502345" cy="5023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3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CH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1A50D"/>
      </a:accent1>
      <a:accent2>
        <a:srgbClr val="F8CC65"/>
      </a:accent2>
      <a:accent3>
        <a:srgbClr val="3B1768"/>
      </a:accent3>
      <a:accent4>
        <a:srgbClr val="5A3F81"/>
      </a:accent4>
      <a:accent5>
        <a:srgbClr val="7E679C"/>
      </a:accent5>
      <a:accent6>
        <a:srgbClr val="666699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6d61703-b1cf-4e1e-b799-a5847a4e70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0221D800BDC4881E63DDE301240FE" ma:contentTypeVersion="5" ma:contentTypeDescription="Create a new document." ma:contentTypeScope="" ma:versionID="8dfbcf39115d93327af3c6a34454c4ae">
  <xsd:schema xmlns:xsd="http://www.w3.org/2001/XMLSchema" xmlns:xs="http://www.w3.org/2001/XMLSchema" xmlns:p="http://schemas.microsoft.com/office/2006/metadata/properties" xmlns:ns3="66d61703-b1cf-4e1e-b799-a5847a4e701c" targetNamespace="http://schemas.microsoft.com/office/2006/metadata/properties" ma:root="true" ma:fieldsID="afaf80790c2340ddd2feac407cdc9228" ns3:_="">
    <xsd:import namespace="66d61703-b1cf-4e1e-b799-a5847a4e70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61703-b1cf-4e1e-b799-a5847a4e70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B0DD2B-2339-4D0A-9B1B-0CCF35BC8733}">
  <ds:schemaRefs>
    <ds:schemaRef ds:uri="http://purl.org/dc/elements/1.1/"/>
    <ds:schemaRef ds:uri="http://schemas.microsoft.com/office/2006/metadata/properties"/>
    <ds:schemaRef ds:uri="66d61703-b1cf-4e1e-b799-a5847a4e701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F448CA-7E9E-4F69-A2DA-81B05CD007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58895E-291B-4955-B2C9-6D4509CB9B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d61703-b1cf-4e1e-b799-a5847a4e70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7390</TotalTime>
  <Words>238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PRACTICE ALERT   CSF – Sample Collection and Laboratory Testing </vt:lpstr>
    </vt:vector>
  </TitlesOfParts>
  <Company>BCHSYS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2019</dc:title>
  <dc:creator>Kroeker, Shona</dc:creator>
  <cp:lastModifiedBy>Kichinko, Tracy</cp:lastModifiedBy>
  <cp:revision>140</cp:revision>
  <cp:lastPrinted>2022-11-08T13:12:40Z</cp:lastPrinted>
  <dcterms:created xsi:type="dcterms:W3CDTF">2018-11-27T16:26:12Z</dcterms:created>
  <dcterms:modified xsi:type="dcterms:W3CDTF">2025-06-19T13:06:23Z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0x0101006240221D800BDC4881E63DDE301240FE</vt:lpwstr>
  </property>
</Properties>
</file>