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chinko, Tracy" initials="KT" lastIdx="1" clrIdx="0">
    <p:extLst>
      <p:ext uri="{19B8F6BF-5375-455C-9EA6-DF929625EA0E}">
        <p15:presenceInfo xmlns:p15="http://schemas.microsoft.com/office/powerpoint/2012/main" userId="S::tracy.kichinko@bchsys.org::3666bc97-a195-411a-a64d-8f5ba7e2b1e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DB913"/>
    <a:srgbClr val="3627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3030" autoAdjust="0"/>
    <p:restoredTop sz="94014" autoAdjust="0"/>
  </p:normalViewPr>
  <p:slideViewPr>
    <p:cSldViewPr>
      <p:cViewPr varScale="1">
        <p:scale>
          <a:sx n="80" d="100"/>
          <a:sy n="80" d="100"/>
        </p:scale>
        <p:origin x="3786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8T13:42:44.52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8T13:45:20.52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1" y="2840569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01F54-A1EF-4138-A205-283D6699CDCD}" type="datetimeFigureOut">
              <a:rPr lang="en-CA" smtClean="0"/>
              <a:t>22/08/2025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086E-FD93-4894-87B5-1A4283D827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2323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01F54-A1EF-4138-A205-283D6699CDCD}" type="datetimeFigureOut">
              <a:rPr lang="en-CA" smtClean="0"/>
              <a:t>22/08/2025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086E-FD93-4894-87B5-1A4283D827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9581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01F54-A1EF-4138-A205-283D6699CDCD}" type="datetimeFigureOut">
              <a:rPr lang="en-CA" smtClean="0"/>
              <a:t>22/08/2025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086E-FD93-4894-87B5-1A4283D827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50236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01F54-A1EF-4138-A205-283D6699CDCD}" type="datetimeFigureOut">
              <a:rPr lang="en-CA" smtClean="0"/>
              <a:t>22/08/2025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086E-FD93-4894-87B5-1A4283D827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1619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01F54-A1EF-4138-A205-283D6699CDCD}" type="datetimeFigureOut">
              <a:rPr lang="en-CA" smtClean="0"/>
              <a:t>22/08/2025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086E-FD93-4894-87B5-1A4283D827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8014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2844802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2844802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01F54-A1EF-4138-A205-283D6699CDCD}" type="datetimeFigureOut">
              <a:rPr lang="en-CA" smtClean="0"/>
              <a:t>22/08/2025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086E-FD93-4894-87B5-1A4283D827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72631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01F54-A1EF-4138-A205-283D6699CDCD}" type="datetimeFigureOut">
              <a:rPr lang="en-CA" smtClean="0"/>
              <a:t>22/08/2025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086E-FD93-4894-87B5-1A4283D827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3549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01F54-A1EF-4138-A205-283D6699CDCD}" type="datetimeFigureOut">
              <a:rPr lang="en-CA" smtClean="0"/>
              <a:t>22/08/2025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086E-FD93-4894-87B5-1A4283D827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34665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01F54-A1EF-4138-A205-283D6699CDCD}" type="datetimeFigureOut">
              <a:rPr lang="en-CA" smtClean="0"/>
              <a:t>22/08/2025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086E-FD93-4894-87B5-1A4283D827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77670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01F54-A1EF-4138-A205-283D6699CDCD}" type="datetimeFigureOut">
              <a:rPr lang="en-CA" smtClean="0"/>
              <a:t>22/08/2025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086E-FD93-4894-87B5-1A4283D827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415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2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3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01F54-A1EF-4138-A205-283D6699CDCD}" type="datetimeFigureOut">
              <a:rPr lang="en-CA" smtClean="0"/>
              <a:t>22/08/2025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086E-FD93-4894-87B5-1A4283D827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1902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1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133603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1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01F54-A1EF-4138-A205-283D6699CDCD}" type="datetimeFigureOut">
              <a:rPr lang="en-CA" smtClean="0"/>
              <a:t>22/08/2025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1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1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B086E-FD93-4894-87B5-1A4283D827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878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8642" y="0"/>
            <a:ext cx="6858000" cy="722110"/>
          </a:xfrm>
          <a:solidFill>
            <a:schemeClr val="bg1">
              <a:lumMod val="50000"/>
              <a:alpha val="25000"/>
            </a:schemeClr>
          </a:solidFill>
        </p:spPr>
        <p:txBody>
          <a:bodyPr>
            <a:noAutofit/>
          </a:bodyPr>
          <a:lstStyle/>
          <a:p>
            <a:r>
              <a:rPr lang="en-CA" sz="2000" b="1" dirty="0"/>
              <a:t>PRACTICE ALERT </a:t>
            </a:r>
            <a:br>
              <a:rPr lang="en-CA" sz="2000" b="1" dirty="0"/>
            </a:br>
            <a:r>
              <a:rPr lang="en-CA" sz="2000" b="1" dirty="0"/>
              <a:t> Bone Marrow Specimen Collection &amp; Labelling 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noFill/>
          <a:ln w="57150">
            <a:solidFill>
              <a:srgbClr val="3627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Rounded Rectangle 13"/>
          <p:cNvSpPr/>
          <p:nvPr/>
        </p:nvSpPr>
        <p:spPr>
          <a:xfrm>
            <a:off x="30207" y="5668813"/>
            <a:ext cx="6811075" cy="273991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It is crucial that the </a:t>
            </a:r>
            <a:r>
              <a:rPr lang="en-CA" sz="14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first draw of aspirate (EDTA-BMASP) be 1.0 – 2.0 mL </a:t>
            </a:r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for quality bone marrow slide preparation.  Increased volume of bone marrow drawn in aspirate #1 will dilute the bone marrow particles with sinusoidal blood.</a:t>
            </a:r>
          </a:p>
          <a:p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It is imperative that </a:t>
            </a:r>
            <a:r>
              <a:rPr lang="en-CA" sz="1400" b="1" dirty="0">
                <a:latin typeface="Arial" panose="020B0604020202020204" pitchFamily="34" charset="0"/>
                <a:cs typeface="Arial" panose="020B0604020202020204" pitchFamily="34" charset="0"/>
              </a:rPr>
              <a:t>BONEM</a:t>
            </a:r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 be ordered in Meditech prior to the procedure so that the specimen labels print on the unit and are available at the bedside during collection </a:t>
            </a:r>
            <a:r>
              <a:rPr lang="en-CA" sz="1400">
                <a:latin typeface="Arial" panose="020B0604020202020204" pitchFamily="34" charset="0"/>
                <a:cs typeface="Arial" panose="020B0604020202020204" pitchFamily="34" charset="0"/>
              </a:rPr>
              <a:t>of the </a:t>
            </a:r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bone </a:t>
            </a:r>
            <a:r>
              <a:rPr lang="en-CA" sz="1400">
                <a:latin typeface="Arial" panose="020B0604020202020204" pitchFamily="34" charset="0"/>
                <a:cs typeface="Arial" panose="020B0604020202020204" pitchFamily="34" charset="0"/>
              </a:rPr>
              <a:t>marrow samples.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Document on the “Surgical Pathology Requisition” the physician's name that collected the bone marrow and the nurse’s name that labelled the samples.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34467" y="8488011"/>
            <a:ext cx="5175884" cy="523936"/>
          </a:xfrm>
          <a:prstGeom prst="rect">
            <a:avLst/>
          </a:prstGeom>
          <a:gradFill>
            <a:gsLst>
              <a:gs pos="0">
                <a:srgbClr val="FDB913"/>
              </a:gs>
              <a:gs pos="100000">
                <a:schemeClr val="bg1"/>
              </a:gs>
            </a:gsLst>
          </a:gradFill>
          <a:ln>
            <a:solidFill>
              <a:srgbClr val="FDB913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400" b="1" i="1" dirty="0"/>
              <a:t>For more information, please contact Tracy Kichinko </a:t>
            </a:r>
            <a:r>
              <a:rPr lang="en-CA" sz="1400" b="1" i="1" dirty="0" err="1"/>
              <a:t>ext</a:t>
            </a:r>
            <a:r>
              <a:rPr lang="en-CA" sz="1400" b="1" i="1" dirty="0"/>
              <a:t> 2476</a:t>
            </a:r>
          </a:p>
          <a:p>
            <a:r>
              <a:rPr lang="en-CA" sz="1400" b="1" i="1" dirty="0"/>
              <a:t>Dr. Kathy Chorneyko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C708C7-7097-EB0C-3A07-D8FA03DFE819}"/>
              </a:ext>
            </a:extLst>
          </p:cNvPr>
          <p:cNvSpPr txBox="1"/>
          <p:nvPr/>
        </p:nvSpPr>
        <p:spPr>
          <a:xfrm>
            <a:off x="18924" y="735270"/>
            <a:ext cx="6858000" cy="400110"/>
          </a:xfrm>
          <a:prstGeom prst="rect">
            <a:avLst/>
          </a:prstGeom>
          <a:solidFill>
            <a:srgbClr val="36277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sz="2000" b="1" dirty="0">
                <a:solidFill>
                  <a:schemeClr val="bg1"/>
                </a:solidFill>
              </a:rPr>
              <a:t>Sample Collection  </a:t>
            </a:r>
            <a:endParaRPr lang="en-CA" sz="2000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31" name="Content Placeholder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3528" y="8604448"/>
            <a:ext cx="1199212" cy="347771"/>
          </a:xfrm>
          <a:prstGeom prst="rect">
            <a:avLst/>
          </a:prstGeom>
        </p:spPr>
      </p:pic>
      <p:sp>
        <p:nvSpPr>
          <p:cNvPr id="12" name="Rounded Rectangle 13">
            <a:extLst>
              <a:ext uri="{FF2B5EF4-FFF2-40B4-BE49-F238E27FC236}">
                <a16:creationId xmlns:a16="http://schemas.microsoft.com/office/drawing/2014/main" id="{4906FB73-A3A5-57F0-5E41-96F6B29E4A5D}"/>
              </a:ext>
            </a:extLst>
          </p:cNvPr>
          <p:cNvSpPr/>
          <p:nvPr/>
        </p:nvSpPr>
        <p:spPr>
          <a:xfrm>
            <a:off x="41492" y="1145406"/>
            <a:ext cx="6788507" cy="40011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Bone marrow samples are collected by the physician.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6C03DE8-F68A-BA18-F95D-B525E1CBC41E}"/>
              </a:ext>
            </a:extLst>
          </p:cNvPr>
          <p:cNvSpPr txBox="1"/>
          <p:nvPr/>
        </p:nvSpPr>
        <p:spPr>
          <a:xfrm>
            <a:off x="9439" y="1555542"/>
            <a:ext cx="6858000" cy="400110"/>
          </a:xfrm>
          <a:prstGeom prst="rect">
            <a:avLst/>
          </a:prstGeom>
          <a:solidFill>
            <a:srgbClr val="36277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sz="2000" b="1" dirty="0">
                <a:solidFill>
                  <a:schemeClr val="bg1"/>
                </a:solidFill>
              </a:rPr>
              <a:t>Bone Marrow Collection Kit Instructions  </a:t>
            </a:r>
            <a:endParaRPr lang="en-CA" sz="2000" b="1" dirty="0">
              <a:solidFill>
                <a:schemeClr val="bg1"/>
              </a:solidFill>
              <a:latin typeface="+mj-lt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036" name="Ink 1035">
                <a:extLst>
                  <a:ext uri="{FF2B5EF4-FFF2-40B4-BE49-F238E27FC236}">
                    <a16:creationId xmlns:a16="http://schemas.microsoft.com/office/drawing/2014/main" id="{8A0893B5-64CA-21AD-1043-CF6EFBC3CF15}"/>
                  </a:ext>
                </a:extLst>
              </p14:cNvPr>
              <p14:cNvContentPartPr/>
              <p14:nvPr/>
            </p14:nvContentPartPr>
            <p14:xfrm>
              <a:off x="-3450768" y="938256"/>
              <a:ext cx="360" cy="360"/>
            </p14:xfrm>
          </p:contentPart>
        </mc:Choice>
        <mc:Fallback xmlns="">
          <p:pic>
            <p:nvPicPr>
              <p:cNvPr id="1036" name="Ink 1035">
                <a:extLst>
                  <a:ext uri="{FF2B5EF4-FFF2-40B4-BE49-F238E27FC236}">
                    <a16:creationId xmlns:a16="http://schemas.microsoft.com/office/drawing/2014/main" id="{8A0893B5-64CA-21AD-1043-CF6EFBC3CF1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3456888" y="932136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051" name="Ink 1050">
                <a:extLst>
                  <a:ext uri="{FF2B5EF4-FFF2-40B4-BE49-F238E27FC236}">
                    <a16:creationId xmlns:a16="http://schemas.microsoft.com/office/drawing/2014/main" id="{DB437F1A-746A-4823-3CF4-23A2F128B33E}"/>
                  </a:ext>
                </a:extLst>
              </p14:cNvPr>
              <p14:cNvContentPartPr/>
              <p14:nvPr/>
            </p14:nvContentPartPr>
            <p14:xfrm>
              <a:off x="-1780344" y="2108616"/>
              <a:ext cx="360" cy="360"/>
            </p14:xfrm>
          </p:contentPart>
        </mc:Choice>
        <mc:Fallback xmlns="">
          <p:pic>
            <p:nvPicPr>
              <p:cNvPr id="1051" name="Ink 1050">
                <a:extLst>
                  <a:ext uri="{FF2B5EF4-FFF2-40B4-BE49-F238E27FC236}">
                    <a16:creationId xmlns:a16="http://schemas.microsoft.com/office/drawing/2014/main" id="{DB437F1A-746A-4823-3CF4-23A2F128B33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1786464" y="2102496"/>
                <a:ext cx="12600" cy="12600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19" name="Table 19">
            <a:extLst>
              <a:ext uri="{FF2B5EF4-FFF2-40B4-BE49-F238E27FC236}">
                <a16:creationId xmlns:a16="http://schemas.microsoft.com/office/drawing/2014/main" id="{A705D0F8-07B9-4844-8EA0-4DBF4F8588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143736"/>
              </p:ext>
            </p:extLst>
          </p:nvPr>
        </p:nvGraphicFramePr>
        <p:xfrm>
          <a:off x="41492" y="1965678"/>
          <a:ext cx="6793433" cy="32599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3332">
                  <a:extLst>
                    <a:ext uri="{9D8B030D-6E8A-4147-A177-3AD203B41FA5}">
                      <a16:colId xmlns:a16="http://schemas.microsoft.com/office/drawing/2014/main" val="2711059005"/>
                    </a:ext>
                  </a:extLst>
                </a:gridCol>
                <a:gridCol w="3600400">
                  <a:extLst>
                    <a:ext uri="{9D8B030D-6E8A-4147-A177-3AD203B41FA5}">
                      <a16:colId xmlns:a16="http://schemas.microsoft.com/office/drawing/2014/main" val="3491059930"/>
                    </a:ext>
                  </a:extLst>
                </a:gridCol>
                <a:gridCol w="1389701">
                  <a:extLst>
                    <a:ext uri="{9D8B030D-6E8A-4147-A177-3AD203B41FA5}">
                      <a16:colId xmlns:a16="http://schemas.microsoft.com/office/drawing/2014/main" val="2002628630"/>
                    </a:ext>
                  </a:extLst>
                </a:gridCol>
              </a:tblGrid>
              <a:tr h="350870">
                <a:tc>
                  <a:txBody>
                    <a:bodyPr/>
                    <a:lstStyle/>
                    <a:p>
                      <a:r>
                        <a:rPr lang="en-CA" dirty="0"/>
                        <a:t>Sample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Sample Container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Label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165605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CA" sz="1400" dirty="0"/>
                        <a:t>Syringe #1 Aspirate (1.0 – 2.0 mL)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400" dirty="0"/>
                        <a:t>Lavender (EDTA) Vacutainer – Aspirate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400" dirty="0"/>
                        <a:t> EDTA-BMASP</a:t>
                      </a:r>
                    </a:p>
                    <a:p>
                      <a:endParaRPr lang="en-C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8575066"/>
                  </a:ext>
                </a:extLst>
              </a:tr>
              <a:tr h="295094">
                <a:tc>
                  <a:txBody>
                    <a:bodyPr/>
                    <a:lstStyle/>
                    <a:p>
                      <a:r>
                        <a:rPr lang="en-CA" sz="1400" dirty="0"/>
                        <a:t>Clot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400" dirty="0"/>
                        <a:t>Red Vacutainer – Clot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400" dirty="0"/>
                        <a:t>RED-BMCLOT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377996"/>
                  </a:ext>
                </a:extLst>
              </a:tr>
              <a:tr h="474850">
                <a:tc>
                  <a:txBody>
                    <a:bodyPr/>
                    <a:lstStyle/>
                    <a:p>
                      <a:r>
                        <a:rPr lang="en-CA" sz="1400" dirty="0"/>
                        <a:t>Biopsy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400" dirty="0"/>
                        <a:t>Tissue: sterile container in Z5 solution – Biopsy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400" dirty="0"/>
                        <a:t>Z5-BMBIOP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826578"/>
                  </a:ext>
                </a:extLst>
              </a:tr>
              <a:tr h="486896">
                <a:tc>
                  <a:txBody>
                    <a:bodyPr/>
                    <a:lstStyle/>
                    <a:p>
                      <a:r>
                        <a:rPr lang="en-CA" sz="1400" dirty="0"/>
                        <a:t>Syringe #2 Aspirate</a:t>
                      </a:r>
                    </a:p>
                    <a:p>
                      <a:r>
                        <a:rPr lang="en-CA" sz="1400" dirty="0"/>
                        <a:t>(2.0 – 4.0 mL)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400" dirty="0"/>
                        <a:t>Lavender (EDTA) Vacutainer – Flow Cytometry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400" dirty="0"/>
                        <a:t>EDTA-BMFLO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8489707"/>
                  </a:ext>
                </a:extLst>
              </a:tr>
              <a:tr h="472792">
                <a:tc>
                  <a:txBody>
                    <a:bodyPr/>
                    <a:lstStyle/>
                    <a:p>
                      <a:r>
                        <a:rPr lang="en-CA" sz="1400" dirty="0"/>
                        <a:t>Syringe #2 Aspirate (2.0 – 4.0 mL)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400" dirty="0"/>
                        <a:t>Lavender (EDTA) Vacutainer – Molecular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400" dirty="0"/>
                        <a:t>EDTA-BMMOL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889352"/>
                  </a:ext>
                </a:extLst>
              </a:tr>
              <a:tr h="560099">
                <a:tc>
                  <a:txBody>
                    <a:bodyPr/>
                    <a:lstStyle/>
                    <a:p>
                      <a:r>
                        <a:rPr lang="en-CA" sz="1400" dirty="0"/>
                        <a:t>Syringe #2 Aspirate</a:t>
                      </a:r>
                    </a:p>
                    <a:p>
                      <a:r>
                        <a:rPr lang="en-CA" sz="1400" dirty="0"/>
                        <a:t>(2.0 – 4.0 mL)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400" dirty="0"/>
                        <a:t>Green (Sodium Heparin) Vacutainer – Cytogenetics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400" dirty="0"/>
                        <a:t>GREEN-BMCY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3699237"/>
                  </a:ext>
                </a:extLst>
              </a:tr>
            </a:tbl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D67F7F8D-93D5-4636-B962-2936A9035231}"/>
              </a:ext>
            </a:extLst>
          </p:cNvPr>
          <p:cNvSpPr txBox="1"/>
          <p:nvPr/>
        </p:nvSpPr>
        <p:spPr>
          <a:xfrm>
            <a:off x="18924" y="5268703"/>
            <a:ext cx="6858000" cy="400110"/>
          </a:xfrm>
          <a:prstGeom prst="rect">
            <a:avLst/>
          </a:prstGeom>
          <a:solidFill>
            <a:srgbClr val="36277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sz="2000" b="1" dirty="0">
                <a:solidFill>
                  <a:schemeClr val="bg1"/>
                </a:solidFill>
              </a:rPr>
              <a:t>Key Points </a:t>
            </a:r>
            <a:endParaRPr lang="en-CA" sz="20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82535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CH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1A50D"/>
      </a:accent1>
      <a:accent2>
        <a:srgbClr val="F8CC65"/>
      </a:accent2>
      <a:accent3>
        <a:srgbClr val="3B1768"/>
      </a:accent3>
      <a:accent4>
        <a:srgbClr val="5A3F81"/>
      </a:accent4>
      <a:accent5>
        <a:srgbClr val="7E679C"/>
      </a:accent5>
      <a:accent6>
        <a:srgbClr val="666699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40221D800BDC4881E63DDE301240FE" ma:contentTypeVersion="5" ma:contentTypeDescription="Create a new document." ma:contentTypeScope="" ma:versionID="8dfbcf39115d93327af3c6a34454c4ae">
  <xsd:schema xmlns:xsd="http://www.w3.org/2001/XMLSchema" xmlns:xs="http://www.w3.org/2001/XMLSchema" xmlns:p="http://schemas.microsoft.com/office/2006/metadata/properties" xmlns:ns3="66d61703-b1cf-4e1e-b799-a5847a4e701c" targetNamespace="http://schemas.microsoft.com/office/2006/metadata/properties" ma:root="true" ma:fieldsID="afaf80790c2340ddd2feac407cdc9228" ns3:_="">
    <xsd:import namespace="66d61703-b1cf-4e1e-b799-a5847a4e701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d61703-b1cf-4e1e-b799-a5847a4e70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6d61703-b1cf-4e1e-b799-a5847a4e701c" xsi:nil="true"/>
  </documentManagement>
</p:properties>
</file>

<file path=customXml/itemProps1.xml><?xml version="1.0" encoding="utf-8"?>
<ds:datastoreItem xmlns:ds="http://schemas.openxmlformats.org/officeDocument/2006/customXml" ds:itemID="{A558895E-291B-4955-B2C9-6D4509CB9B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6d61703-b1cf-4e1e-b799-a5847a4e70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7F448CA-7E9E-4F69-A2DA-81B05CD0074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B0DD2B-2339-4D0A-9B1B-0CCF35BC8733}">
  <ds:schemaRefs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66d61703-b1cf-4e1e-b799-a5847a4e701c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7788</TotalTime>
  <Words>243</Words>
  <Application>Microsoft Office PowerPoint</Application>
  <PresentationFormat>On-screen Show (4:3)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PRACTICE ALERT   Bone Marrow Specimen Collection &amp; Labelling </vt:lpstr>
    </vt:vector>
  </TitlesOfParts>
  <Company>BCHSYS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Accreditation 2019</dc:title>
  <dc:creator>Kroeker, Shona</dc:creator>
  <cp:lastModifiedBy>Kichinko, Tracy</cp:lastModifiedBy>
  <cp:revision>165</cp:revision>
  <cp:lastPrinted>2025-08-22T14:37:24Z</cp:lastPrinted>
  <dcterms:created xsi:type="dcterms:W3CDTF">2018-11-27T16:26:12Z</dcterms:created>
  <dcterms:modified xsi:type="dcterms:W3CDTF">2025-08-22T14:37:36Z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0x0101006240221D800BDC4881E63DDE301240FE</vt:lpwstr>
  </property>
</Properties>
</file>